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74" r:id="rId1"/>
  </p:sldMasterIdLst>
  <p:notesMasterIdLst>
    <p:notesMasterId r:id="rId8"/>
  </p:notesMasterIdLst>
  <p:sldIdLst>
    <p:sldId id="284" r:id="rId2"/>
    <p:sldId id="334" r:id="rId3"/>
    <p:sldId id="335" r:id="rId4"/>
    <p:sldId id="336" r:id="rId5"/>
    <p:sldId id="338" r:id="rId6"/>
    <p:sldId id="333" r:id="rId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andrashekar Mahadevappa" initials="" lastIdx="1" clrIdx="0"/>
  <p:cmAuthor id="1" name="MASTERCOM ADMIN" initials="MA" lastIdx="1" clrIdx="1">
    <p:extLst>
      <p:ext uri="{19B8F6BF-5375-455C-9EA6-DF929625EA0E}">
        <p15:presenceInfo xmlns:p15="http://schemas.microsoft.com/office/powerpoint/2012/main" userId="c37bf5ab1b7b7f0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D7EB"/>
    <a:srgbClr val="7A0000"/>
    <a:srgbClr val="153153"/>
    <a:srgbClr val="C0504D"/>
    <a:srgbClr val="F4B084"/>
    <a:srgbClr val="A9D08E"/>
    <a:srgbClr val="FFE699"/>
    <a:srgbClr val="F4AC92"/>
    <a:srgbClr val="92D05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075" autoAdjust="0"/>
  </p:normalViewPr>
  <p:slideViewPr>
    <p:cSldViewPr>
      <p:cViewPr varScale="1">
        <p:scale>
          <a:sx n="70" d="100"/>
          <a:sy n="70" d="100"/>
        </p:scale>
        <p:origin x="120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3830E9-0912-9147-B94E-D0123242D29B}" type="doc">
      <dgm:prSet loTypeId="urn:microsoft.com/office/officeart/2005/8/layout/chevron2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286F841-0815-4382-BC59-3D5969784F05}">
      <dgm:prSet/>
      <dgm:spPr/>
      <dgm:t>
        <a:bodyPr/>
        <a:lstStyle/>
        <a:p>
          <a:r>
            <a:rPr lang="en-IN">
              <a:latin typeface="+mj-lt"/>
            </a:rPr>
            <a:t>Jenkins</a:t>
          </a:r>
        </a:p>
      </dgm:t>
    </dgm:pt>
    <dgm:pt modelId="{997A98BC-6149-45AC-8E07-287CDB7D97B3}" type="parTrans" cxnId="{F37EC695-BFAC-4AB4-88D4-356D1D9663B6}">
      <dgm:prSet/>
      <dgm:spPr/>
      <dgm:t>
        <a:bodyPr/>
        <a:lstStyle/>
        <a:p>
          <a:endParaRPr lang="en-IN"/>
        </a:p>
      </dgm:t>
    </dgm:pt>
    <dgm:pt modelId="{DB8B3085-B783-4F07-A1CB-C4CC7C8D512D}" type="sibTrans" cxnId="{F37EC695-BFAC-4AB4-88D4-356D1D9663B6}">
      <dgm:prSet/>
      <dgm:spPr/>
      <dgm:t>
        <a:bodyPr/>
        <a:lstStyle/>
        <a:p>
          <a:endParaRPr lang="en-IN"/>
        </a:p>
      </dgm:t>
    </dgm:pt>
    <dgm:pt modelId="{EE3D3EBD-0F4A-414E-8FDC-14DA123639C4}">
      <dgm:prSet/>
      <dgm:spPr/>
      <dgm:t>
        <a:bodyPr/>
        <a:lstStyle/>
        <a:p>
          <a:r>
            <a:rPr lang="en-IN" dirty="0">
              <a:latin typeface="+mj-lt"/>
            </a:rPr>
            <a:t>An open source continuous Integration tool which provides hundreds of plugins to support building, deploying and automating any project</a:t>
          </a:r>
        </a:p>
      </dgm:t>
    </dgm:pt>
    <dgm:pt modelId="{B4D4E6DB-5029-4A8C-9818-BCD632E2105D}" type="parTrans" cxnId="{B3F7588E-05EF-4786-8E06-8280573448FA}">
      <dgm:prSet/>
      <dgm:spPr/>
      <dgm:t>
        <a:bodyPr/>
        <a:lstStyle/>
        <a:p>
          <a:endParaRPr lang="en-IN"/>
        </a:p>
      </dgm:t>
    </dgm:pt>
    <dgm:pt modelId="{70E2A7A4-D1C2-45DA-9371-F0C6131825DE}" type="sibTrans" cxnId="{B3F7588E-05EF-4786-8E06-8280573448FA}">
      <dgm:prSet/>
      <dgm:spPr/>
      <dgm:t>
        <a:bodyPr/>
        <a:lstStyle/>
        <a:p>
          <a:endParaRPr lang="en-IN"/>
        </a:p>
      </dgm:t>
    </dgm:pt>
    <dgm:pt modelId="{74AE2A2C-54BF-48F9-BF4B-4C5FD264543D}">
      <dgm:prSet/>
      <dgm:spPr/>
      <dgm:t>
        <a:bodyPr/>
        <a:lstStyle/>
        <a:p>
          <a:r>
            <a:rPr lang="en-IN">
              <a:latin typeface="+mj-lt"/>
            </a:rPr>
            <a:t>Gitlab</a:t>
          </a:r>
        </a:p>
      </dgm:t>
    </dgm:pt>
    <dgm:pt modelId="{5FAFD27D-6D47-4DE6-8E17-7A65C1296C15}" type="parTrans" cxnId="{FE596B3C-0303-4F17-A977-1008E43547A7}">
      <dgm:prSet/>
      <dgm:spPr/>
      <dgm:t>
        <a:bodyPr/>
        <a:lstStyle/>
        <a:p>
          <a:endParaRPr lang="en-IN"/>
        </a:p>
      </dgm:t>
    </dgm:pt>
    <dgm:pt modelId="{1DACE81C-5C27-4A85-B6B5-A9191B67C9EE}" type="sibTrans" cxnId="{FE596B3C-0303-4F17-A977-1008E43547A7}">
      <dgm:prSet/>
      <dgm:spPr/>
      <dgm:t>
        <a:bodyPr/>
        <a:lstStyle/>
        <a:p>
          <a:endParaRPr lang="en-IN"/>
        </a:p>
      </dgm:t>
    </dgm:pt>
    <dgm:pt modelId="{5E48526C-9367-4A1C-9409-711F536E17B8}">
      <dgm:prSet/>
      <dgm:spPr/>
      <dgm:t>
        <a:bodyPr/>
        <a:lstStyle/>
        <a:p>
          <a:r>
            <a:rPr lang="en-IN">
              <a:latin typeface="+mj-lt"/>
            </a:rPr>
            <a:t>Gitlab is a SCM(source code management) tool to maintain source code</a:t>
          </a:r>
        </a:p>
      </dgm:t>
    </dgm:pt>
    <dgm:pt modelId="{4569C080-A0B8-4B1E-9DA0-C5EA0A50DEA8}" type="parTrans" cxnId="{51C42913-EF8D-4B34-91AD-D78AB616E9D3}">
      <dgm:prSet/>
      <dgm:spPr/>
      <dgm:t>
        <a:bodyPr/>
        <a:lstStyle/>
        <a:p>
          <a:endParaRPr lang="en-IN"/>
        </a:p>
      </dgm:t>
    </dgm:pt>
    <dgm:pt modelId="{0218791A-26C5-4B6D-83FF-6F2E7D9D3E33}" type="sibTrans" cxnId="{51C42913-EF8D-4B34-91AD-D78AB616E9D3}">
      <dgm:prSet/>
      <dgm:spPr/>
      <dgm:t>
        <a:bodyPr/>
        <a:lstStyle/>
        <a:p>
          <a:endParaRPr lang="en-IN"/>
        </a:p>
      </dgm:t>
    </dgm:pt>
    <dgm:pt modelId="{B194CAD9-6DF8-408F-91BC-FEB67890EFB5}">
      <dgm:prSet/>
      <dgm:spPr/>
      <dgm:t>
        <a:bodyPr/>
        <a:lstStyle/>
        <a:p>
          <a:r>
            <a:rPr lang="en-IN">
              <a:latin typeface="+mj-lt"/>
            </a:rPr>
            <a:t>SonarQube</a:t>
          </a:r>
        </a:p>
      </dgm:t>
    </dgm:pt>
    <dgm:pt modelId="{595AC86C-F1B8-4BE0-8613-5BA93D608DF3}" type="parTrans" cxnId="{277B4A4A-98B0-450F-B34A-3C3B19E2AECB}">
      <dgm:prSet/>
      <dgm:spPr/>
      <dgm:t>
        <a:bodyPr/>
        <a:lstStyle/>
        <a:p>
          <a:endParaRPr lang="en-IN"/>
        </a:p>
      </dgm:t>
    </dgm:pt>
    <dgm:pt modelId="{BBA9C45D-B653-493B-9458-924E60F52719}" type="sibTrans" cxnId="{277B4A4A-98B0-450F-B34A-3C3B19E2AECB}">
      <dgm:prSet/>
      <dgm:spPr/>
      <dgm:t>
        <a:bodyPr/>
        <a:lstStyle/>
        <a:p>
          <a:endParaRPr lang="en-IN"/>
        </a:p>
      </dgm:t>
    </dgm:pt>
    <dgm:pt modelId="{D42F6216-3101-4FEC-BF4B-24A6E23864C5}">
      <dgm:prSet/>
      <dgm:spPr/>
      <dgm:t>
        <a:bodyPr/>
        <a:lstStyle/>
        <a:p>
          <a:r>
            <a:rPr lang="en-IN">
              <a:latin typeface="+mj-lt"/>
            </a:rPr>
            <a:t>Continuous inspection of code quality with static analysis of code to detect bugs, code smells and security vulnerabilities</a:t>
          </a:r>
        </a:p>
      </dgm:t>
    </dgm:pt>
    <dgm:pt modelId="{AB41D655-CD63-4956-BAFF-8868CE0AB020}" type="parTrans" cxnId="{74654B73-4315-4C4F-99F9-3B70E04955E2}">
      <dgm:prSet/>
      <dgm:spPr/>
      <dgm:t>
        <a:bodyPr/>
        <a:lstStyle/>
        <a:p>
          <a:endParaRPr lang="en-IN"/>
        </a:p>
      </dgm:t>
    </dgm:pt>
    <dgm:pt modelId="{EB562C13-FC71-4FC9-A535-E770BF14A156}" type="sibTrans" cxnId="{74654B73-4315-4C4F-99F9-3B70E04955E2}">
      <dgm:prSet/>
      <dgm:spPr/>
      <dgm:t>
        <a:bodyPr/>
        <a:lstStyle/>
        <a:p>
          <a:endParaRPr lang="en-IN"/>
        </a:p>
      </dgm:t>
    </dgm:pt>
    <dgm:pt modelId="{94882E9D-4D56-420D-86B6-5A9713A716D0}">
      <dgm:prSet/>
      <dgm:spPr/>
      <dgm:t>
        <a:bodyPr/>
        <a:lstStyle/>
        <a:p>
          <a:r>
            <a:rPr lang="en-IN" dirty="0" err="1">
              <a:latin typeface="+mj-lt"/>
            </a:rPr>
            <a:t>Artifactory</a:t>
          </a:r>
          <a:endParaRPr lang="en-IN" dirty="0">
            <a:latin typeface="+mj-lt"/>
          </a:endParaRPr>
        </a:p>
      </dgm:t>
    </dgm:pt>
    <dgm:pt modelId="{D6AAA2D6-44AF-4C8B-9C6E-E668EEFB81C1}" type="parTrans" cxnId="{00343BF6-2E52-470B-8D1E-9C24CE37F8F1}">
      <dgm:prSet/>
      <dgm:spPr/>
      <dgm:t>
        <a:bodyPr/>
        <a:lstStyle/>
        <a:p>
          <a:endParaRPr lang="en-IN"/>
        </a:p>
      </dgm:t>
    </dgm:pt>
    <dgm:pt modelId="{F1417039-179A-449D-AAB8-8BB4E485E949}" type="sibTrans" cxnId="{00343BF6-2E52-470B-8D1E-9C24CE37F8F1}">
      <dgm:prSet/>
      <dgm:spPr/>
      <dgm:t>
        <a:bodyPr/>
        <a:lstStyle/>
        <a:p>
          <a:endParaRPr lang="en-IN"/>
        </a:p>
      </dgm:t>
    </dgm:pt>
    <dgm:pt modelId="{F8FDA51D-A25F-4D15-B52D-1D590F352E92}">
      <dgm:prSet/>
      <dgm:spPr/>
      <dgm:t>
        <a:bodyPr/>
        <a:lstStyle/>
        <a:p>
          <a:r>
            <a:rPr lang="en-IN" dirty="0">
              <a:latin typeface="+mj-lt"/>
            </a:rPr>
            <a:t>It is a Binary Repository Manager  used to manage storage of </a:t>
          </a:r>
          <a:r>
            <a:rPr lang="en-IN" dirty="0" err="1">
              <a:latin typeface="+mj-lt"/>
            </a:rPr>
            <a:t>artifacts</a:t>
          </a:r>
          <a:r>
            <a:rPr lang="en-IN" dirty="0">
              <a:latin typeface="+mj-lt"/>
            </a:rPr>
            <a:t> generated</a:t>
          </a:r>
        </a:p>
      </dgm:t>
    </dgm:pt>
    <dgm:pt modelId="{B702FCAE-C1A4-476B-A8B8-0BE740AA2F00}" type="parTrans" cxnId="{F2DDA177-EE12-40CD-9174-9D4B1EE3063A}">
      <dgm:prSet/>
      <dgm:spPr/>
      <dgm:t>
        <a:bodyPr/>
        <a:lstStyle/>
        <a:p>
          <a:endParaRPr lang="en-IN"/>
        </a:p>
      </dgm:t>
    </dgm:pt>
    <dgm:pt modelId="{F33DBA92-3CB3-4985-A734-54BD2F8E1EDD}" type="sibTrans" cxnId="{F2DDA177-EE12-40CD-9174-9D4B1EE3063A}">
      <dgm:prSet/>
      <dgm:spPr/>
      <dgm:t>
        <a:bodyPr/>
        <a:lstStyle/>
        <a:p>
          <a:endParaRPr lang="en-IN"/>
        </a:p>
      </dgm:t>
    </dgm:pt>
    <dgm:pt modelId="{0593ACB2-4736-47FE-BBDB-C56C87141DA9}">
      <dgm:prSet/>
      <dgm:spPr/>
      <dgm:t>
        <a:bodyPr/>
        <a:lstStyle/>
        <a:p>
          <a:r>
            <a:rPr lang="en-IN" dirty="0">
              <a:latin typeface="+mj-lt"/>
            </a:rPr>
            <a:t>Jira</a:t>
          </a:r>
        </a:p>
      </dgm:t>
    </dgm:pt>
    <dgm:pt modelId="{99885C11-3B85-4508-A000-FBCEAF411C17}" type="parTrans" cxnId="{5D99BB0F-8C34-4538-A33C-C0542F8D8F34}">
      <dgm:prSet/>
      <dgm:spPr/>
      <dgm:t>
        <a:bodyPr/>
        <a:lstStyle/>
        <a:p>
          <a:endParaRPr lang="en-IN"/>
        </a:p>
      </dgm:t>
    </dgm:pt>
    <dgm:pt modelId="{DCB5E970-671D-42F8-9009-645F817A4144}" type="sibTrans" cxnId="{5D99BB0F-8C34-4538-A33C-C0542F8D8F34}">
      <dgm:prSet/>
      <dgm:spPr/>
      <dgm:t>
        <a:bodyPr/>
        <a:lstStyle/>
        <a:p>
          <a:endParaRPr lang="en-IN"/>
        </a:p>
      </dgm:t>
    </dgm:pt>
    <dgm:pt modelId="{58A86CC5-23BC-4392-9A75-ABFFE3D5D853}">
      <dgm:prSet/>
      <dgm:spPr/>
      <dgm:t>
        <a:bodyPr/>
        <a:lstStyle/>
        <a:p>
          <a:r>
            <a:rPr lang="en-IN" dirty="0">
              <a:latin typeface="+mj-lt"/>
            </a:rPr>
            <a:t>Lifecycle management tool to capture user requirements as user stories and It is used for bug tracking, issue tracking, and project management</a:t>
          </a:r>
        </a:p>
      </dgm:t>
    </dgm:pt>
    <dgm:pt modelId="{9875EC49-C574-47A0-8E78-8AC17A9342E6}" type="parTrans" cxnId="{4A032C45-2D28-4A8A-BCC0-144FB26F90E1}">
      <dgm:prSet/>
      <dgm:spPr/>
      <dgm:t>
        <a:bodyPr/>
        <a:lstStyle/>
        <a:p>
          <a:endParaRPr lang="en-IN"/>
        </a:p>
      </dgm:t>
    </dgm:pt>
    <dgm:pt modelId="{43D4FE26-607E-4F17-8657-F3DF233D03E0}" type="sibTrans" cxnId="{4A032C45-2D28-4A8A-BCC0-144FB26F90E1}">
      <dgm:prSet/>
      <dgm:spPr/>
      <dgm:t>
        <a:bodyPr/>
        <a:lstStyle/>
        <a:p>
          <a:endParaRPr lang="en-IN"/>
        </a:p>
      </dgm:t>
    </dgm:pt>
    <dgm:pt modelId="{463905FC-B7F0-AD4E-A539-A415EA6D8588}" type="pres">
      <dgm:prSet presAssocID="{4C3830E9-0912-9147-B94E-D0123242D29B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C5E08D09-2F64-4726-B9C5-180DEB047E42}" type="pres">
      <dgm:prSet presAssocID="{C286F841-0815-4382-BC59-3D5969784F05}" presName="composite" presStyleCnt="0"/>
      <dgm:spPr/>
    </dgm:pt>
    <dgm:pt modelId="{A00B010B-614D-4F0E-972D-308D1E72F40E}" type="pres">
      <dgm:prSet presAssocID="{C286F841-0815-4382-BC59-3D5969784F05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78FCA3A-734C-44BB-BB5F-1B51D67B6EFB}" type="pres">
      <dgm:prSet presAssocID="{C286F841-0815-4382-BC59-3D5969784F05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F96D0E9-157E-4F70-9DC3-B563A1C0C62B}" type="pres">
      <dgm:prSet presAssocID="{DB8B3085-B783-4F07-A1CB-C4CC7C8D512D}" presName="sp" presStyleCnt="0"/>
      <dgm:spPr/>
    </dgm:pt>
    <dgm:pt modelId="{84C4A034-DC87-4056-A6D6-27368E06E5B6}" type="pres">
      <dgm:prSet presAssocID="{74AE2A2C-54BF-48F9-BF4B-4C5FD264543D}" presName="composite" presStyleCnt="0"/>
      <dgm:spPr/>
    </dgm:pt>
    <dgm:pt modelId="{141C17F1-67E7-4C13-8EE3-9062A70D04C6}" type="pres">
      <dgm:prSet presAssocID="{74AE2A2C-54BF-48F9-BF4B-4C5FD264543D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8E94035-87E4-4696-898D-3DE61BEA7246}" type="pres">
      <dgm:prSet presAssocID="{74AE2A2C-54BF-48F9-BF4B-4C5FD264543D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A6878DC-36D1-4233-B7DE-369BF2296E26}" type="pres">
      <dgm:prSet presAssocID="{1DACE81C-5C27-4A85-B6B5-A9191B67C9EE}" presName="sp" presStyleCnt="0"/>
      <dgm:spPr/>
    </dgm:pt>
    <dgm:pt modelId="{FC5F0A8D-67BE-4222-9B44-27BD09E12A90}" type="pres">
      <dgm:prSet presAssocID="{B194CAD9-6DF8-408F-91BC-FEB67890EFB5}" presName="composite" presStyleCnt="0"/>
      <dgm:spPr/>
    </dgm:pt>
    <dgm:pt modelId="{F3ECC3F5-BF66-4BD4-A39B-3AADC50E64C1}" type="pres">
      <dgm:prSet presAssocID="{B194CAD9-6DF8-408F-91BC-FEB67890EFB5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8538D6F-2A2C-4DAC-A2D8-C918C2B45F1B}" type="pres">
      <dgm:prSet presAssocID="{B194CAD9-6DF8-408F-91BC-FEB67890EFB5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D1E9172-8FB2-44A9-8C8F-37B168817E17}" type="pres">
      <dgm:prSet presAssocID="{BBA9C45D-B653-493B-9458-924E60F52719}" presName="sp" presStyleCnt="0"/>
      <dgm:spPr/>
    </dgm:pt>
    <dgm:pt modelId="{3A9F99C2-3A99-403C-88A5-E712608B8206}" type="pres">
      <dgm:prSet presAssocID="{94882E9D-4D56-420D-86B6-5A9713A716D0}" presName="composite" presStyleCnt="0"/>
      <dgm:spPr/>
    </dgm:pt>
    <dgm:pt modelId="{5C7997D4-93C3-4618-A7E9-4CE40C0477D3}" type="pres">
      <dgm:prSet presAssocID="{94882E9D-4D56-420D-86B6-5A9713A716D0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F92D369-1609-49C8-AC38-A3B7D4C71985}" type="pres">
      <dgm:prSet presAssocID="{94882E9D-4D56-420D-86B6-5A9713A716D0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71B5CDD-55B2-4201-AB44-BBFB5094BE62}" type="pres">
      <dgm:prSet presAssocID="{F1417039-179A-449D-AAB8-8BB4E485E949}" presName="sp" presStyleCnt="0"/>
      <dgm:spPr/>
    </dgm:pt>
    <dgm:pt modelId="{9FD5E64D-B75C-4AE1-B533-B09943883A9C}" type="pres">
      <dgm:prSet presAssocID="{0593ACB2-4736-47FE-BBDB-C56C87141DA9}" presName="composite" presStyleCnt="0"/>
      <dgm:spPr/>
    </dgm:pt>
    <dgm:pt modelId="{BFBB9B8F-E37C-46FD-BE2D-852E36FF880C}" type="pres">
      <dgm:prSet presAssocID="{0593ACB2-4736-47FE-BBDB-C56C87141DA9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C1DE69A-BAC9-4CCD-86B6-544D0956DF5A}" type="pres">
      <dgm:prSet presAssocID="{0593ACB2-4736-47FE-BBDB-C56C87141DA9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74654B73-4315-4C4F-99F9-3B70E04955E2}" srcId="{B194CAD9-6DF8-408F-91BC-FEB67890EFB5}" destId="{D42F6216-3101-4FEC-BF4B-24A6E23864C5}" srcOrd="0" destOrd="0" parTransId="{AB41D655-CD63-4956-BAFF-8868CE0AB020}" sibTransId="{EB562C13-FC71-4FC9-A535-E770BF14A156}"/>
    <dgm:cxn modelId="{98D6D93F-9AE6-4E25-9452-14DB8FA14469}" type="presOf" srcId="{5E48526C-9367-4A1C-9409-711F536E17B8}" destId="{B8E94035-87E4-4696-898D-3DE61BEA7246}" srcOrd="0" destOrd="0" presId="urn:microsoft.com/office/officeart/2005/8/layout/chevron2"/>
    <dgm:cxn modelId="{2C9BABF7-C06C-4A00-899A-11225FF0C56A}" type="presOf" srcId="{94882E9D-4D56-420D-86B6-5A9713A716D0}" destId="{5C7997D4-93C3-4618-A7E9-4CE40C0477D3}" srcOrd="0" destOrd="0" presId="urn:microsoft.com/office/officeart/2005/8/layout/chevron2"/>
    <dgm:cxn modelId="{4A032C45-2D28-4A8A-BCC0-144FB26F90E1}" srcId="{0593ACB2-4736-47FE-BBDB-C56C87141DA9}" destId="{58A86CC5-23BC-4392-9A75-ABFFE3D5D853}" srcOrd="0" destOrd="0" parTransId="{9875EC49-C574-47A0-8E78-8AC17A9342E6}" sibTransId="{43D4FE26-607E-4F17-8657-F3DF233D03E0}"/>
    <dgm:cxn modelId="{8E3DAAA9-982B-4A81-BEC7-DA6C7A316C0D}" type="presOf" srcId="{B194CAD9-6DF8-408F-91BC-FEB67890EFB5}" destId="{F3ECC3F5-BF66-4BD4-A39B-3AADC50E64C1}" srcOrd="0" destOrd="0" presId="urn:microsoft.com/office/officeart/2005/8/layout/chevron2"/>
    <dgm:cxn modelId="{D3970371-4D91-4CC4-9C30-648B094A8AF5}" type="presOf" srcId="{0593ACB2-4736-47FE-BBDB-C56C87141DA9}" destId="{BFBB9B8F-E37C-46FD-BE2D-852E36FF880C}" srcOrd="0" destOrd="0" presId="urn:microsoft.com/office/officeart/2005/8/layout/chevron2"/>
    <dgm:cxn modelId="{379B4A19-AA4C-4882-A419-34E142A0D594}" type="presOf" srcId="{4C3830E9-0912-9147-B94E-D0123242D29B}" destId="{463905FC-B7F0-AD4E-A539-A415EA6D8588}" srcOrd="0" destOrd="0" presId="urn:microsoft.com/office/officeart/2005/8/layout/chevron2"/>
    <dgm:cxn modelId="{FE596B3C-0303-4F17-A977-1008E43547A7}" srcId="{4C3830E9-0912-9147-B94E-D0123242D29B}" destId="{74AE2A2C-54BF-48F9-BF4B-4C5FD264543D}" srcOrd="1" destOrd="0" parTransId="{5FAFD27D-6D47-4DE6-8E17-7A65C1296C15}" sibTransId="{1DACE81C-5C27-4A85-B6B5-A9191B67C9EE}"/>
    <dgm:cxn modelId="{277B4A4A-98B0-450F-B34A-3C3B19E2AECB}" srcId="{4C3830E9-0912-9147-B94E-D0123242D29B}" destId="{B194CAD9-6DF8-408F-91BC-FEB67890EFB5}" srcOrd="2" destOrd="0" parTransId="{595AC86C-F1B8-4BE0-8613-5BA93D608DF3}" sibTransId="{BBA9C45D-B653-493B-9458-924E60F52719}"/>
    <dgm:cxn modelId="{9E151AE1-7773-4AEA-BF61-8EC2B9837711}" type="presOf" srcId="{C286F841-0815-4382-BC59-3D5969784F05}" destId="{A00B010B-614D-4F0E-972D-308D1E72F40E}" srcOrd="0" destOrd="0" presId="urn:microsoft.com/office/officeart/2005/8/layout/chevron2"/>
    <dgm:cxn modelId="{5D99BB0F-8C34-4538-A33C-C0542F8D8F34}" srcId="{4C3830E9-0912-9147-B94E-D0123242D29B}" destId="{0593ACB2-4736-47FE-BBDB-C56C87141DA9}" srcOrd="4" destOrd="0" parTransId="{99885C11-3B85-4508-A000-FBCEAF411C17}" sibTransId="{DCB5E970-671D-42F8-9009-645F817A4144}"/>
    <dgm:cxn modelId="{53708E8C-9180-4918-8660-D6ECBC59674E}" type="presOf" srcId="{D42F6216-3101-4FEC-BF4B-24A6E23864C5}" destId="{18538D6F-2A2C-4DAC-A2D8-C918C2B45F1B}" srcOrd="0" destOrd="0" presId="urn:microsoft.com/office/officeart/2005/8/layout/chevron2"/>
    <dgm:cxn modelId="{165002E7-C418-4DF4-8C45-4F77D61D3A96}" type="presOf" srcId="{EE3D3EBD-0F4A-414E-8FDC-14DA123639C4}" destId="{F78FCA3A-734C-44BB-BB5F-1B51D67B6EFB}" srcOrd="0" destOrd="0" presId="urn:microsoft.com/office/officeart/2005/8/layout/chevron2"/>
    <dgm:cxn modelId="{E5453DF4-6B3A-4629-91FE-7AC00EAD6B29}" type="presOf" srcId="{74AE2A2C-54BF-48F9-BF4B-4C5FD264543D}" destId="{141C17F1-67E7-4C13-8EE3-9062A70D04C6}" srcOrd="0" destOrd="0" presId="urn:microsoft.com/office/officeart/2005/8/layout/chevron2"/>
    <dgm:cxn modelId="{51C42913-EF8D-4B34-91AD-D78AB616E9D3}" srcId="{74AE2A2C-54BF-48F9-BF4B-4C5FD264543D}" destId="{5E48526C-9367-4A1C-9409-711F536E17B8}" srcOrd="0" destOrd="0" parTransId="{4569C080-A0B8-4B1E-9DA0-C5EA0A50DEA8}" sibTransId="{0218791A-26C5-4B6D-83FF-6F2E7D9D3E33}"/>
    <dgm:cxn modelId="{F045EFB0-96EF-4DEF-9660-61D64BDF8AF9}" type="presOf" srcId="{F8FDA51D-A25F-4D15-B52D-1D590F352E92}" destId="{CF92D369-1609-49C8-AC38-A3B7D4C71985}" srcOrd="0" destOrd="0" presId="urn:microsoft.com/office/officeart/2005/8/layout/chevron2"/>
    <dgm:cxn modelId="{F37EC695-BFAC-4AB4-88D4-356D1D9663B6}" srcId="{4C3830E9-0912-9147-B94E-D0123242D29B}" destId="{C286F841-0815-4382-BC59-3D5969784F05}" srcOrd="0" destOrd="0" parTransId="{997A98BC-6149-45AC-8E07-287CDB7D97B3}" sibTransId="{DB8B3085-B783-4F07-A1CB-C4CC7C8D512D}"/>
    <dgm:cxn modelId="{F25E38C9-9942-4A9B-984B-8CDB02C24395}" type="presOf" srcId="{58A86CC5-23BC-4392-9A75-ABFFE3D5D853}" destId="{1C1DE69A-BAC9-4CCD-86B6-544D0956DF5A}" srcOrd="0" destOrd="0" presId="urn:microsoft.com/office/officeart/2005/8/layout/chevron2"/>
    <dgm:cxn modelId="{F2DDA177-EE12-40CD-9174-9D4B1EE3063A}" srcId="{94882E9D-4D56-420D-86B6-5A9713A716D0}" destId="{F8FDA51D-A25F-4D15-B52D-1D590F352E92}" srcOrd="0" destOrd="0" parTransId="{B702FCAE-C1A4-476B-A8B8-0BE740AA2F00}" sibTransId="{F33DBA92-3CB3-4985-A734-54BD2F8E1EDD}"/>
    <dgm:cxn modelId="{00343BF6-2E52-470B-8D1E-9C24CE37F8F1}" srcId="{4C3830E9-0912-9147-B94E-D0123242D29B}" destId="{94882E9D-4D56-420D-86B6-5A9713A716D0}" srcOrd="3" destOrd="0" parTransId="{D6AAA2D6-44AF-4C8B-9C6E-E668EEFB81C1}" sibTransId="{F1417039-179A-449D-AAB8-8BB4E485E949}"/>
    <dgm:cxn modelId="{B3F7588E-05EF-4786-8E06-8280573448FA}" srcId="{C286F841-0815-4382-BC59-3D5969784F05}" destId="{EE3D3EBD-0F4A-414E-8FDC-14DA123639C4}" srcOrd="0" destOrd="0" parTransId="{B4D4E6DB-5029-4A8C-9818-BCD632E2105D}" sibTransId="{70E2A7A4-D1C2-45DA-9371-F0C6131825DE}"/>
    <dgm:cxn modelId="{230FC924-BD90-4066-9D18-B237D3010F17}" type="presParOf" srcId="{463905FC-B7F0-AD4E-A539-A415EA6D8588}" destId="{C5E08D09-2F64-4726-B9C5-180DEB047E42}" srcOrd="0" destOrd="0" presId="urn:microsoft.com/office/officeart/2005/8/layout/chevron2"/>
    <dgm:cxn modelId="{64EE2F05-0259-4E41-9EC8-11B5B1194BC4}" type="presParOf" srcId="{C5E08D09-2F64-4726-B9C5-180DEB047E42}" destId="{A00B010B-614D-4F0E-972D-308D1E72F40E}" srcOrd="0" destOrd="0" presId="urn:microsoft.com/office/officeart/2005/8/layout/chevron2"/>
    <dgm:cxn modelId="{DBDAFF39-7A3B-40F5-A187-279156803F92}" type="presParOf" srcId="{C5E08D09-2F64-4726-B9C5-180DEB047E42}" destId="{F78FCA3A-734C-44BB-BB5F-1B51D67B6EFB}" srcOrd="1" destOrd="0" presId="urn:microsoft.com/office/officeart/2005/8/layout/chevron2"/>
    <dgm:cxn modelId="{20D57224-7402-4172-A37B-F27F1D8E08E5}" type="presParOf" srcId="{463905FC-B7F0-AD4E-A539-A415EA6D8588}" destId="{AF96D0E9-157E-4F70-9DC3-B563A1C0C62B}" srcOrd="1" destOrd="0" presId="urn:microsoft.com/office/officeart/2005/8/layout/chevron2"/>
    <dgm:cxn modelId="{E13422E4-C23E-4DDA-8D93-57654107A6A5}" type="presParOf" srcId="{463905FC-B7F0-AD4E-A539-A415EA6D8588}" destId="{84C4A034-DC87-4056-A6D6-27368E06E5B6}" srcOrd="2" destOrd="0" presId="urn:microsoft.com/office/officeart/2005/8/layout/chevron2"/>
    <dgm:cxn modelId="{380D5B23-4EB2-422C-A529-A1FB86785C7E}" type="presParOf" srcId="{84C4A034-DC87-4056-A6D6-27368E06E5B6}" destId="{141C17F1-67E7-4C13-8EE3-9062A70D04C6}" srcOrd="0" destOrd="0" presId="urn:microsoft.com/office/officeart/2005/8/layout/chevron2"/>
    <dgm:cxn modelId="{6063E629-8901-4ADD-9104-BA3FAC724F6F}" type="presParOf" srcId="{84C4A034-DC87-4056-A6D6-27368E06E5B6}" destId="{B8E94035-87E4-4696-898D-3DE61BEA7246}" srcOrd="1" destOrd="0" presId="urn:microsoft.com/office/officeart/2005/8/layout/chevron2"/>
    <dgm:cxn modelId="{10AF9274-8E33-4C77-9A03-0447090A0B93}" type="presParOf" srcId="{463905FC-B7F0-AD4E-A539-A415EA6D8588}" destId="{4A6878DC-36D1-4233-B7DE-369BF2296E26}" srcOrd="3" destOrd="0" presId="urn:microsoft.com/office/officeart/2005/8/layout/chevron2"/>
    <dgm:cxn modelId="{7297B17E-1E5E-4A3B-A3B6-DC5BD865528F}" type="presParOf" srcId="{463905FC-B7F0-AD4E-A539-A415EA6D8588}" destId="{FC5F0A8D-67BE-4222-9B44-27BD09E12A90}" srcOrd="4" destOrd="0" presId="urn:microsoft.com/office/officeart/2005/8/layout/chevron2"/>
    <dgm:cxn modelId="{286B6C79-8B6F-477D-9E51-C77722AA0381}" type="presParOf" srcId="{FC5F0A8D-67BE-4222-9B44-27BD09E12A90}" destId="{F3ECC3F5-BF66-4BD4-A39B-3AADC50E64C1}" srcOrd="0" destOrd="0" presId="urn:microsoft.com/office/officeart/2005/8/layout/chevron2"/>
    <dgm:cxn modelId="{976DD41F-985D-4ADC-8C8C-7E0E65E1917B}" type="presParOf" srcId="{FC5F0A8D-67BE-4222-9B44-27BD09E12A90}" destId="{18538D6F-2A2C-4DAC-A2D8-C918C2B45F1B}" srcOrd="1" destOrd="0" presId="urn:microsoft.com/office/officeart/2005/8/layout/chevron2"/>
    <dgm:cxn modelId="{D8BDBF56-81C8-4A29-8F9F-6407DD858420}" type="presParOf" srcId="{463905FC-B7F0-AD4E-A539-A415EA6D8588}" destId="{DD1E9172-8FB2-44A9-8C8F-37B168817E17}" srcOrd="5" destOrd="0" presId="urn:microsoft.com/office/officeart/2005/8/layout/chevron2"/>
    <dgm:cxn modelId="{FA4979AF-E84F-4161-ACC9-C17678D7B7DA}" type="presParOf" srcId="{463905FC-B7F0-AD4E-A539-A415EA6D8588}" destId="{3A9F99C2-3A99-403C-88A5-E712608B8206}" srcOrd="6" destOrd="0" presId="urn:microsoft.com/office/officeart/2005/8/layout/chevron2"/>
    <dgm:cxn modelId="{001A0BC8-D435-41A6-9DB8-9B9A4DCE4DC1}" type="presParOf" srcId="{3A9F99C2-3A99-403C-88A5-E712608B8206}" destId="{5C7997D4-93C3-4618-A7E9-4CE40C0477D3}" srcOrd="0" destOrd="0" presId="urn:microsoft.com/office/officeart/2005/8/layout/chevron2"/>
    <dgm:cxn modelId="{ECB7E3FB-4CCA-4879-B051-08CEB4B47C63}" type="presParOf" srcId="{3A9F99C2-3A99-403C-88A5-E712608B8206}" destId="{CF92D369-1609-49C8-AC38-A3B7D4C71985}" srcOrd="1" destOrd="0" presId="urn:microsoft.com/office/officeart/2005/8/layout/chevron2"/>
    <dgm:cxn modelId="{A5166D4B-5A9C-4BDE-80B4-85C051B32BC5}" type="presParOf" srcId="{463905FC-B7F0-AD4E-A539-A415EA6D8588}" destId="{071B5CDD-55B2-4201-AB44-BBFB5094BE62}" srcOrd="7" destOrd="0" presId="urn:microsoft.com/office/officeart/2005/8/layout/chevron2"/>
    <dgm:cxn modelId="{39F0F9E3-D6D8-498E-B876-8A2F2858483B}" type="presParOf" srcId="{463905FC-B7F0-AD4E-A539-A415EA6D8588}" destId="{9FD5E64D-B75C-4AE1-B533-B09943883A9C}" srcOrd="8" destOrd="0" presId="urn:microsoft.com/office/officeart/2005/8/layout/chevron2"/>
    <dgm:cxn modelId="{14376F08-659B-449F-B94D-04AA3277F879}" type="presParOf" srcId="{9FD5E64D-B75C-4AE1-B533-B09943883A9C}" destId="{BFBB9B8F-E37C-46FD-BE2D-852E36FF880C}" srcOrd="0" destOrd="0" presId="urn:microsoft.com/office/officeart/2005/8/layout/chevron2"/>
    <dgm:cxn modelId="{7ACD5CA0-534C-4C35-8732-7E8923F93F62}" type="presParOf" srcId="{9FD5E64D-B75C-4AE1-B533-B09943883A9C}" destId="{1C1DE69A-BAC9-4CCD-86B6-544D0956DF5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0B010B-614D-4F0E-972D-308D1E72F40E}">
      <dsp:nvSpPr>
        <dsp:cNvPr id="0" name=""/>
        <dsp:cNvSpPr/>
      </dsp:nvSpPr>
      <dsp:spPr>
        <a:xfrm rot="5400000">
          <a:off x="-157228" y="159765"/>
          <a:ext cx="1048191" cy="73373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>
              <a:latin typeface="+mj-lt"/>
            </a:rPr>
            <a:t>Jenkins</a:t>
          </a:r>
        </a:p>
      </dsp:txBody>
      <dsp:txXfrm rot="-5400000">
        <a:off x="1" y="369403"/>
        <a:ext cx="733734" cy="314457"/>
      </dsp:txXfrm>
    </dsp:sp>
    <dsp:sp modelId="{F78FCA3A-734C-44BB-BB5F-1B51D67B6EFB}">
      <dsp:nvSpPr>
        <dsp:cNvPr id="0" name=""/>
        <dsp:cNvSpPr/>
      </dsp:nvSpPr>
      <dsp:spPr>
        <a:xfrm rot="5400000">
          <a:off x="3986675" y="-3250404"/>
          <a:ext cx="681324" cy="71872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kern="1200" dirty="0">
              <a:latin typeface="+mj-lt"/>
            </a:rPr>
            <a:t>An open source continuous Integration tool which provides hundreds of plugins to support building, deploying and automating any project</a:t>
          </a:r>
        </a:p>
      </dsp:txBody>
      <dsp:txXfrm rot="-5400000">
        <a:off x="733734" y="35796"/>
        <a:ext cx="7153948" cy="614806"/>
      </dsp:txXfrm>
    </dsp:sp>
    <dsp:sp modelId="{141C17F1-67E7-4C13-8EE3-9062A70D04C6}">
      <dsp:nvSpPr>
        <dsp:cNvPr id="0" name=""/>
        <dsp:cNvSpPr/>
      </dsp:nvSpPr>
      <dsp:spPr>
        <a:xfrm rot="5400000">
          <a:off x="-157228" y="1090385"/>
          <a:ext cx="1048191" cy="73373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>
              <a:latin typeface="+mj-lt"/>
            </a:rPr>
            <a:t>Gitlab</a:t>
          </a:r>
        </a:p>
      </dsp:txBody>
      <dsp:txXfrm rot="-5400000">
        <a:off x="1" y="1300023"/>
        <a:ext cx="733734" cy="314457"/>
      </dsp:txXfrm>
    </dsp:sp>
    <dsp:sp modelId="{B8E94035-87E4-4696-898D-3DE61BEA7246}">
      <dsp:nvSpPr>
        <dsp:cNvPr id="0" name=""/>
        <dsp:cNvSpPr/>
      </dsp:nvSpPr>
      <dsp:spPr>
        <a:xfrm rot="5400000">
          <a:off x="3986675" y="-2319785"/>
          <a:ext cx="681324" cy="71872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kern="1200">
              <a:latin typeface="+mj-lt"/>
            </a:rPr>
            <a:t>Gitlab is a SCM(source code management) tool to maintain source code</a:t>
          </a:r>
        </a:p>
      </dsp:txBody>
      <dsp:txXfrm rot="-5400000">
        <a:off x="733734" y="966415"/>
        <a:ext cx="7153948" cy="614806"/>
      </dsp:txXfrm>
    </dsp:sp>
    <dsp:sp modelId="{F3ECC3F5-BF66-4BD4-A39B-3AADC50E64C1}">
      <dsp:nvSpPr>
        <dsp:cNvPr id="0" name=""/>
        <dsp:cNvSpPr/>
      </dsp:nvSpPr>
      <dsp:spPr>
        <a:xfrm rot="5400000">
          <a:off x="-157228" y="2021004"/>
          <a:ext cx="1048191" cy="73373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>
              <a:latin typeface="+mj-lt"/>
            </a:rPr>
            <a:t>SonarQube</a:t>
          </a:r>
        </a:p>
      </dsp:txBody>
      <dsp:txXfrm rot="-5400000">
        <a:off x="1" y="2230642"/>
        <a:ext cx="733734" cy="314457"/>
      </dsp:txXfrm>
    </dsp:sp>
    <dsp:sp modelId="{18538D6F-2A2C-4DAC-A2D8-C918C2B45F1B}">
      <dsp:nvSpPr>
        <dsp:cNvPr id="0" name=""/>
        <dsp:cNvSpPr/>
      </dsp:nvSpPr>
      <dsp:spPr>
        <a:xfrm rot="5400000">
          <a:off x="3986675" y="-1389165"/>
          <a:ext cx="681324" cy="71872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kern="1200">
              <a:latin typeface="+mj-lt"/>
            </a:rPr>
            <a:t>Continuous inspection of code quality with static analysis of code to detect bugs, code smells and security vulnerabilities</a:t>
          </a:r>
        </a:p>
      </dsp:txBody>
      <dsp:txXfrm rot="-5400000">
        <a:off x="733734" y="1897035"/>
        <a:ext cx="7153948" cy="614806"/>
      </dsp:txXfrm>
    </dsp:sp>
    <dsp:sp modelId="{5C7997D4-93C3-4618-A7E9-4CE40C0477D3}">
      <dsp:nvSpPr>
        <dsp:cNvPr id="0" name=""/>
        <dsp:cNvSpPr/>
      </dsp:nvSpPr>
      <dsp:spPr>
        <a:xfrm rot="5400000">
          <a:off x="-157228" y="2951623"/>
          <a:ext cx="1048191" cy="73373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err="1">
              <a:latin typeface="+mj-lt"/>
            </a:rPr>
            <a:t>Artifactory</a:t>
          </a:r>
          <a:endParaRPr lang="en-IN" sz="1200" kern="1200" dirty="0">
            <a:latin typeface="+mj-lt"/>
          </a:endParaRPr>
        </a:p>
      </dsp:txBody>
      <dsp:txXfrm rot="-5400000">
        <a:off x="1" y="3161261"/>
        <a:ext cx="733734" cy="314457"/>
      </dsp:txXfrm>
    </dsp:sp>
    <dsp:sp modelId="{CF92D369-1609-49C8-AC38-A3B7D4C71985}">
      <dsp:nvSpPr>
        <dsp:cNvPr id="0" name=""/>
        <dsp:cNvSpPr/>
      </dsp:nvSpPr>
      <dsp:spPr>
        <a:xfrm rot="5400000">
          <a:off x="3986675" y="-458546"/>
          <a:ext cx="681324" cy="71872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kern="1200" dirty="0">
              <a:latin typeface="+mj-lt"/>
            </a:rPr>
            <a:t>It is a Binary Repository Manager  used to manage storage of </a:t>
          </a:r>
          <a:r>
            <a:rPr lang="en-IN" sz="1800" kern="1200" dirty="0" err="1">
              <a:latin typeface="+mj-lt"/>
            </a:rPr>
            <a:t>artifacts</a:t>
          </a:r>
          <a:r>
            <a:rPr lang="en-IN" sz="1800" kern="1200" dirty="0">
              <a:latin typeface="+mj-lt"/>
            </a:rPr>
            <a:t> generated</a:t>
          </a:r>
        </a:p>
      </dsp:txBody>
      <dsp:txXfrm rot="-5400000">
        <a:off x="733734" y="2827654"/>
        <a:ext cx="7153948" cy="614806"/>
      </dsp:txXfrm>
    </dsp:sp>
    <dsp:sp modelId="{BFBB9B8F-E37C-46FD-BE2D-852E36FF880C}">
      <dsp:nvSpPr>
        <dsp:cNvPr id="0" name=""/>
        <dsp:cNvSpPr/>
      </dsp:nvSpPr>
      <dsp:spPr>
        <a:xfrm rot="5400000">
          <a:off x="-157228" y="3882243"/>
          <a:ext cx="1048191" cy="733734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>
              <a:latin typeface="+mj-lt"/>
            </a:rPr>
            <a:t>Jira</a:t>
          </a:r>
        </a:p>
      </dsp:txBody>
      <dsp:txXfrm rot="-5400000">
        <a:off x="1" y="4091881"/>
        <a:ext cx="733734" cy="314457"/>
      </dsp:txXfrm>
    </dsp:sp>
    <dsp:sp modelId="{1C1DE69A-BAC9-4CCD-86B6-544D0956DF5A}">
      <dsp:nvSpPr>
        <dsp:cNvPr id="0" name=""/>
        <dsp:cNvSpPr/>
      </dsp:nvSpPr>
      <dsp:spPr>
        <a:xfrm rot="5400000">
          <a:off x="3986675" y="472072"/>
          <a:ext cx="681324" cy="718720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kern="1200" dirty="0">
              <a:latin typeface="+mj-lt"/>
            </a:rPr>
            <a:t>Lifecycle management tool to capture user requirements as user stories and It is used for bug tracking, issue tracking, and project management</a:t>
          </a:r>
        </a:p>
      </dsp:txBody>
      <dsp:txXfrm rot="-5400000">
        <a:off x="733734" y="3758273"/>
        <a:ext cx="7153948" cy="614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0D14C20-3F83-4E91-B592-0C6B984E4015}" type="datetimeFigureOut">
              <a:rPr lang="en-US"/>
              <a:pPr>
                <a:defRPr/>
              </a:pPr>
              <a:t>6/16/2020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E3FFF30-B44F-4912-B33E-CCC50386E4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675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013CAA-B2F6-4195-8882-47F050699BC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62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algn="l" defTabSz="914334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896" indent="-285729" algn="l" defTabSz="914334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2917" indent="-228583" algn="l" defTabSz="914334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084" indent="-228583" algn="l" defTabSz="914334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251" indent="-228583" algn="l" defTabSz="914334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490357" indent="-228583" defTabSz="91433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23463" indent="-228583" defTabSz="91433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356568" indent="-228583" defTabSz="91433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789674" indent="-228583" defTabSz="91433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fld id="{1455374F-A57D-489B-92ED-6A5DA23696C6}" type="slidenum">
              <a:rPr lang="en-US">
                <a:latin typeface="Calibri" pitchFamily="34" charset="0"/>
              </a:rPr>
              <a:pPr algn="r" eaLnBrk="1" hangingPunct="1"/>
              <a:t>6</a:t>
            </a:fld>
            <a:endParaRPr lang="en-US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176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D5A3BA-E6F8-4D52-B6E4-C2401962A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8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474371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Roboto" pitchFamily="2" charset="0"/>
                <a:ea typeface="Roboto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" y="6172200"/>
            <a:ext cx="5715000" cy="54927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201809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32512"/>
            <a:ext cx="5562600" cy="5445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14073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32512"/>
            <a:ext cx="5562600" cy="5445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2856570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1157000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80157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4872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69613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</p:txBody>
      </p:sp>
    </p:spTree>
    <p:extLst>
      <p:ext uri="{BB962C8B-B14F-4D97-AF65-F5344CB8AC3E}">
        <p14:creationId xmlns:p14="http://schemas.microsoft.com/office/powerpoint/2010/main" val="302471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67700" cy="7826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1"/>
            <a:ext cx="82296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32512"/>
            <a:ext cx="5562600" cy="5445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www.mastercom.co.in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© 2014 </a:t>
            </a:r>
            <a:r>
              <a:rPr lang="en-US" dirty="0" err="1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MasterCom</a:t>
            </a:r>
            <a:r>
              <a:rPr lang="en-US" dirty="0">
                <a:solidFill>
                  <a:srgbClr val="2A3275"/>
                </a:solidFill>
                <a:latin typeface="Roboto Light" pitchFamily="2" charset="0"/>
                <a:ea typeface="Roboto Light" pitchFamily="2" charset="0"/>
              </a:rPr>
              <a:t> Technology Services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055457"/>
            <a:ext cx="2952750" cy="80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9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63" r:id="rId9"/>
    <p:sldLayoutId id="2147484064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Roboto" pitchFamily="2" charset="0"/>
          <a:ea typeface="Roboto" pitchFamily="2" charset="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Roboto" pitchFamily="2" charset="0"/>
          <a:ea typeface="Roboto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45" r="3856"/>
          <a:stretch/>
        </p:blipFill>
        <p:spPr>
          <a:xfrm>
            <a:off x="2288280" y="1983557"/>
            <a:ext cx="4722120" cy="235984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85513" y="5867400"/>
            <a:ext cx="524534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1500" b="1" i="1" dirty="0">
                <a:solidFill>
                  <a:srgbClr val="153153"/>
                </a:solidFill>
                <a:latin typeface="Lato"/>
              </a:rPr>
              <a:t>High Performance capability and Financial Strength </a:t>
            </a:r>
          </a:p>
          <a:p>
            <a:pPr algn="ctr"/>
            <a:r>
              <a:rPr lang="en-US" sz="1500" b="1" i="1" dirty="0">
                <a:solidFill>
                  <a:srgbClr val="153153"/>
                </a:solidFill>
                <a:latin typeface="Lato"/>
              </a:rPr>
              <a:t>rating by </a:t>
            </a:r>
          </a:p>
          <a:p>
            <a:pPr algn="ctr"/>
            <a:r>
              <a:rPr lang="en-US" sz="1500" b="1" i="1" dirty="0">
                <a:solidFill>
                  <a:srgbClr val="7A0000"/>
                </a:solidFill>
                <a:latin typeface="Lato"/>
              </a:rPr>
              <a:t>NSIC-D&amp;B-SMERA</a:t>
            </a:r>
            <a:endParaRPr lang="en-IN" sz="1500" b="1" i="1" dirty="0">
              <a:solidFill>
                <a:srgbClr val="7A0000"/>
              </a:solidFill>
              <a:latin typeface="Lato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33400" y="685800"/>
            <a:ext cx="8267700" cy="78263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Roboto" pitchFamily="2" charset="0"/>
                <a:ea typeface="Roboto" pitchFamily="2" charset="0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</a:pPr>
            <a:r>
              <a:rPr lang="en-US" dirty="0" err="1">
                <a:latin typeface="+mj-lt"/>
              </a:rPr>
              <a:t>MasterCom</a:t>
            </a:r>
            <a:r>
              <a:rPr lang="en-US" sz="2800" b="1" dirty="0" smtClean="0">
                <a:solidFill>
                  <a:prstClr val="white">
                    <a:lumMod val="50000"/>
                  </a:prstClr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DevOps Platform Demo</a:t>
            </a:r>
          </a:p>
        </p:txBody>
      </p:sp>
    </p:spTree>
    <p:extLst>
      <p:ext uri="{BB962C8B-B14F-4D97-AF65-F5344CB8AC3E}">
        <p14:creationId xmlns:p14="http://schemas.microsoft.com/office/powerpoint/2010/main" val="109935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+mj-lt"/>
              </a:rPr>
              <a:t>What is DevOps?</a:t>
            </a:r>
            <a:endParaRPr lang="en-IN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B03DA4-1846-6F44-B3E5-7BDAAAEC9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19200"/>
            <a:ext cx="8532348" cy="3417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E891ACB-EB67-F948-88B2-62EE67FEF9AD}"/>
              </a:ext>
            </a:extLst>
          </p:cNvPr>
          <p:cNvSpPr txBox="1"/>
          <p:nvPr/>
        </p:nvSpPr>
        <p:spPr>
          <a:xfrm>
            <a:off x="457200" y="4800600"/>
            <a:ext cx="8267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DevOps is a software development approach which involves continuous </a:t>
            </a:r>
            <a:r>
              <a:rPr lang="en-US" dirty="0" smtClean="0">
                <a:latin typeface="+mj-lt"/>
              </a:rPr>
              <a:t>development, continuous </a:t>
            </a:r>
            <a:r>
              <a:rPr lang="en-US" dirty="0">
                <a:latin typeface="+mj-lt"/>
              </a:rPr>
              <a:t>testing, </a:t>
            </a:r>
            <a:r>
              <a:rPr lang="en-US" dirty="0" smtClean="0">
                <a:latin typeface="+mj-lt"/>
              </a:rPr>
              <a:t>continuous </a:t>
            </a:r>
            <a:r>
              <a:rPr lang="en-US" dirty="0">
                <a:latin typeface="+mj-lt"/>
              </a:rPr>
              <a:t>integration, </a:t>
            </a:r>
            <a:r>
              <a:rPr lang="en-US" dirty="0" smtClean="0">
                <a:latin typeface="+mj-lt"/>
              </a:rPr>
              <a:t>continuous deployment </a:t>
            </a:r>
            <a:r>
              <a:rPr lang="en-US" dirty="0">
                <a:latin typeface="+mj-lt"/>
              </a:rPr>
              <a:t>and </a:t>
            </a:r>
            <a:r>
              <a:rPr lang="en-US" dirty="0" smtClean="0">
                <a:latin typeface="+mj-lt"/>
              </a:rPr>
              <a:t>continuous monitoring </a:t>
            </a:r>
            <a:r>
              <a:rPr lang="en-US" dirty="0">
                <a:latin typeface="+mj-lt"/>
              </a:rPr>
              <a:t>of the software throughout its </a:t>
            </a:r>
            <a:r>
              <a:rPr lang="en-US" dirty="0" smtClean="0">
                <a:latin typeface="+mj-lt"/>
              </a:rPr>
              <a:t>development </a:t>
            </a:r>
            <a:r>
              <a:rPr lang="en-US" dirty="0">
                <a:latin typeface="+mj-lt"/>
              </a:rPr>
              <a:t>life cycle</a:t>
            </a:r>
          </a:p>
        </p:txBody>
      </p:sp>
    </p:spTree>
    <p:extLst>
      <p:ext uri="{BB962C8B-B14F-4D97-AF65-F5344CB8AC3E}">
        <p14:creationId xmlns:p14="http://schemas.microsoft.com/office/powerpoint/2010/main" val="41301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+mj-lt"/>
              </a:rPr>
              <a:t>What is CICD Pipeline?</a:t>
            </a:r>
            <a:endParaRPr lang="en-IN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2D84C03F-C274-3140-A689-FC182520E593}"/>
              </a:ext>
            </a:extLst>
          </p:cNvPr>
          <p:cNvSpPr/>
          <p:nvPr/>
        </p:nvSpPr>
        <p:spPr>
          <a:xfrm>
            <a:off x="640465" y="5181600"/>
            <a:ext cx="78177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i="0" u="none" strike="noStrike" dirty="0">
                <a:solidFill>
                  <a:srgbClr val="4A4A4A"/>
                </a:solidFill>
                <a:effectLst/>
                <a:latin typeface="+mj-lt"/>
              </a:rPr>
              <a:t>CI stands for Continuous Integration and CD stands for </a:t>
            </a:r>
            <a:r>
              <a:rPr lang="en-US" b="0" i="0" u="none" strike="noStrike" dirty="0" smtClean="0">
                <a:solidFill>
                  <a:srgbClr val="4A4A4A"/>
                </a:solidFill>
                <a:effectLst/>
                <a:latin typeface="+mj-lt"/>
              </a:rPr>
              <a:t>Continuous Delivery </a:t>
            </a:r>
            <a:r>
              <a:rPr lang="en-US" b="0" i="0" u="none" strike="noStrike" dirty="0">
                <a:solidFill>
                  <a:srgbClr val="4A4A4A"/>
                </a:solidFill>
                <a:effectLst/>
                <a:latin typeface="+mj-lt"/>
              </a:rPr>
              <a:t>and Continuous Deployment</a:t>
            </a:r>
            <a:endParaRPr lang="en-US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05494C0-247B-A945-B49E-64AA74B23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65" y="1143000"/>
            <a:ext cx="7817735" cy="341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02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+mj-lt"/>
              </a:rPr>
              <a:t>Tools Used</a:t>
            </a:r>
            <a:endParaRPr lang="en-IN" dirty="0">
              <a:latin typeface="+mj-lt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xmlns="" id="{6BDEF28E-A9D9-254E-971C-C54954528C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259947"/>
              </p:ext>
            </p:extLst>
          </p:nvPr>
        </p:nvGraphicFramePr>
        <p:xfrm>
          <a:off x="613458" y="1143000"/>
          <a:ext cx="7920942" cy="4775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474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28600" y="654279"/>
            <a:ext cx="3701719" cy="838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hangingPunct="0"/>
            <a:r>
              <a:rPr lang="en-US" altLang="en-US" sz="3200" b="1" dirty="0">
                <a:latin typeface="+mj-lt"/>
              </a:rPr>
              <a:t>Demo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3200" b="1" dirty="0">
                <a:latin typeface="+mj-lt"/>
              </a:rPr>
              <a:t>Flow Diagram:</a:t>
            </a:r>
            <a:r>
              <a:rPr lang="en-US" altLang="en-US" b="1" dirty="0">
                <a:solidFill>
                  <a:srgbClr val="007BFF"/>
                </a:solidFill>
                <a:latin typeface="Open Sans"/>
              </a:rPr>
              <a:t/>
            </a:r>
            <a:br>
              <a:rPr lang="en-US" altLang="en-US" b="1" dirty="0">
                <a:solidFill>
                  <a:srgbClr val="007BFF"/>
                </a:solidFill>
                <a:latin typeface="Open Sans"/>
              </a:rPr>
            </a:br>
            <a:endParaRPr lang="en-US" altLang="en-US" b="1" dirty="0">
              <a:solidFill>
                <a:srgbClr val="007BFF"/>
              </a:solidFill>
              <a:latin typeface="Open San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94599"/>
            <a:ext cx="8194183" cy="460235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="" xmlns:a16="http://schemas.microsoft.com/office/drawing/2014/main" id="{85611826-2411-0D46-9D83-28F7C8C040C8}"/>
              </a:ext>
            </a:extLst>
          </p:cNvPr>
          <p:cNvSpPr/>
          <p:nvPr/>
        </p:nvSpPr>
        <p:spPr>
          <a:xfrm>
            <a:off x="3778401" y="1354074"/>
            <a:ext cx="303836" cy="2777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1CAABA51-394C-5B4F-A254-716AE1161746}"/>
              </a:ext>
            </a:extLst>
          </p:cNvPr>
          <p:cNvSpPr/>
          <p:nvPr/>
        </p:nvSpPr>
        <p:spPr>
          <a:xfrm>
            <a:off x="6788875" y="1381370"/>
            <a:ext cx="303836" cy="2777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47AD9266-5DDD-8046-824B-001ACA99508B}"/>
              </a:ext>
            </a:extLst>
          </p:cNvPr>
          <p:cNvSpPr/>
          <p:nvPr/>
        </p:nvSpPr>
        <p:spPr>
          <a:xfrm>
            <a:off x="6670190" y="4787541"/>
            <a:ext cx="303836" cy="2777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4F30F557-B3FD-314D-844C-50806E673F11}"/>
              </a:ext>
            </a:extLst>
          </p:cNvPr>
          <p:cNvSpPr/>
          <p:nvPr/>
        </p:nvSpPr>
        <p:spPr>
          <a:xfrm>
            <a:off x="4617163" y="4787541"/>
            <a:ext cx="303836" cy="2777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1313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010400" y="6569075"/>
            <a:ext cx="2133600" cy="365125"/>
          </a:xfrm>
          <a:prstGeom prst="rect">
            <a:avLst/>
          </a:prstGeom>
        </p:spPr>
        <p:txBody>
          <a:bodyPr/>
          <a:lstStyle/>
          <a:p>
            <a:fld id="{E7F9D0A3-09A1-433C-A713-BC382EB5F5C4}" type="slidenum">
              <a:rPr lang="en-US" smtClean="0">
                <a:latin typeface="Lato"/>
              </a:rPr>
              <a:pPr/>
              <a:t>6</a:t>
            </a:fld>
            <a:endParaRPr lang="en-US">
              <a:latin typeface="Lato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4953000"/>
            <a:ext cx="8267700" cy="782637"/>
          </a:xfrm>
        </p:spPr>
        <p:txBody>
          <a:bodyPr/>
          <a:lstStyle/>
          <a:p>
            <a:r>
              <a:rPr lang="en-IN" dirty="0" smtClean="0"/>
              <a:t>Thank you!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92373" y="457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1" dirty="0" err="1" smtClean="0">
                <a:latin typeface="+mj-lt"/>
              </a:rPr>
              <a:t>MasterCom</a:t>
            </a:r>
            <a:r>
              <a:rPr lang="en-IN" b="1" dirty="0" smtClean="0">
                <a:latin typeface="+mj-lt"/>
              </a:rPr>
              <a:t> Platform Engineering Team</a:t>
            </a:r>
          </a:p>
          <a:p>
            <a:r>
              <a:rPr lang="en-IN" b="1" dirty="0" smtClean="0">
                <a:latin typeface="+mj-lt"/>
              </a:rPr>
              <a:t> </a:t>
            </a:r>
          </a:p>
          <a:p>
            <a:r>
              <a:rPr lang="en-IN" dirty="0" smtClean="0">
                <a:latin typeface="+mj-lt"/>
              </a:rPr>
              <a:t>janaki.c@mastercom.co.in</a:t>
            </a:r>
            <a:endParaRPr lang="en-IN" dirty="0">
              <a:latin typeface="+mj-lt"/>
            </a:endParaRPr>
          </a:p>
          <a:p>
            <a:r>
              <a:rPr lang="en-IN" dirty="0">
                <a:latin typeface="+mj-lt"/>
              </a:rPr>
              <a:t>srivinesh.s@mastercom.co.in</a:t>
            </a:r>
          </a:p>
          <a:p>
            <a:r>
              <a:rPr lang="en-IN" dirty="0">
                <a:latin typeface="+mj-lt"/>
              </a:rPr>
              <a:t>tushar.k@mastercom.co.in</a:t>
            </a:r>
          </a:p>
        </p:txBody>
      </p:sp>
    </p:spTree>
    <p:extLst>
      <p:ext uri="{BB962C8B-B14F-4D97-AF65-F5344CB8AC3E}">
        <p14:creationId xmlns:p14="http://schemas.microsoft.com/office/powerpoint/2010/main" val="2375557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17891</TotalTime>
  <Words>176</Words>
  <Application>Microsoft Office PowerPoint</Application>
  <PresentationFormat>On-screen Show (4:3)</PresentationFormat>
  <Paragraphs>33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Calibri</vt:lpstr>
      <vt:lpstr>Cambria</vt:lpstr>
      <vt:lpstr>Lato</vt:lpstr>
      <vt:lpstr>Open Sans</vt:lpstr>
      <vt:lpstr>Roboto</vt:lpstr>
      <vt:lpstr>Roboto Light</vt:lpstr>
      <vt:lpstr>Times New Roman</vt:lpstr>
      <vt:lpstr>Wingdings</vt:lpstr>
      <vt:lpstr>Custom Design</vt:lpstr>
      <vt:lpstr>PowerPoint Presentation</vt:lpstr>
      <vt:lpstr>What is DevOps?</vt:lpstr>
      <vt:lpstr>What is CICD Pipeline?</vt:lpstr>
      <vt:lpstr>Tools Used</vt:lpstr>
      <vt:lpstr>PowerPoint Presentation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MasterCom</dc:title>
  <dc:creator>MasterCom</dc:creator>
  <cp:lastModifiedBy>Windows User</cp:lastModifiedBy>
  <cp:revision>1054</cp:revision>
  <cp:lastPrinted>2014-10-16T12:01:42Z</cp:lastPrinted>
  <dcterms:created xsi:type="dcterms:W3CDTF">2009-08-27T17:53:37Z</dcterms:created>
  <dcterms:modified xsi:type="dcterms:W3CDTF">2020-06-18T02:12:48Z</dcterms:modified>
</cp:coreProperties>
</file>

<file path=docProps/thumbnail.jpeg>
</file>